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4"/>
    <p:restoredTop sz="94610"/>
  </p:normalViewPr>
  <p:slideViewPr>
    <p:cSldViewPr snapToGrid="0" snapToObjects="1">
      <p:cViewPr>
        <p:scale>
          <a:sx n="101" d="100"/>
          <a:sy n="101" d="100"/>
        </p:scale>
        <p:origin x="90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688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lean_modern_marketing_style_scene_a_large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7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530352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58368" y="658368"/>
            <a:ext cx="1627632" cy="292608"/>
          </a:xfrm>
          <a:prstGeom prst="roundRect">
            <a:avLst>
              <a:gd name="adj" fmla="val 21875"/>
            </a:avLst>
          </a:prstGeom>
          <a:solidFill>
            <a:srgbClr val="E8F0FE"/>
          </a:solidFill>
          <a:ln w="12700">
            <a:solidFill>
              <a:srgbClr val="E8F0F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68096" y="739140"/>
            <a:ext cx="14081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PRODUCT CONCEPT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658368" y="1170432"/>
            <a:ext cx="4160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 Arrival</a:t>
            </a:r>
            <a:endParaRPr lang="en-US" sz="4000" dirty="0"/>
          </a:p>
        </p:txBody>
      </p:sp>
      <p:sp>
        <p:nvSpPr>
          <p:cNvPr id="8" name="Text 5"/>
          <p:cNvSpPr/>
          <p:nvPr/>
        </p:nvSpPr>
        <p:spPr>
          <a:xfrm>
            <a:off x="694944" y="2697480"/>
            <a:ext cx="4251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Parking-aware route planning powered by Gemini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94944" y="3246120"/>
            <a:ext cx="4343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product concept that turns parking from a reactive POI search into an AI-assisted arrival strategy.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94944" y="6144768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strategy · AI behavior · Prototype · Evaluation · Launch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problem starts where navigation ends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Dense-city driving creates an arrival gap: navigation ends at the pin, but the trip ends at the entrance.</a:t>
            </a:r>
            <a:endParaRPr lang="en-US" sz="1050" dirty="0"/>
          </a:p>
        </p:txBody>
      </p:sp>
      <p:pic>
        <p:nvPicPr>
          <p:cNvPr id="4" name="Image 0" descr="/mnt/data/a_crisp_high_detail_3d_cgi_isometric_style_naviga.png"/>
          <p:cNvPicPr>
            <a:picLocks noChangeAspect="1"/>
          </p:cNvPicPr>
          <p:nvPr/>
        </p:nvPicPr>
        <p:blipFill>
          <a:blip r:embed="rId3"/>
          <a:srcRect l="19359" r="19359"/>
          <a:stretch/>
        </p:blipFill>
        <p:spPr>
          <a:xfrm>
            <a:off x="6995160" y="1371600"/>
            <a:ext cx="4480560" cy="41148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995160" y="1371600"/>
            <a:ext cx="4480560" cy="4114800"/>
          </a:xfrm>
          <a:prstGeom prst="rect">
            <a:avLst/>
          </a:prstGeom>
          <a:solidFill>
            <a:srgbClr val="000000">
              <a:alpha val="25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16280" y="1865376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actual goal is not “reach a coordinate”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731520" y="247802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96112" y="242316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driver still needs to park legally and walk to the entrance.</a:t>
            </a:r>
            <a:endParaRPr lang="en-US" sz="1220" dirty="0"/>
          </a:p>
        </p:txBody>
      </p:sp>
      <p:sp>
        <p:nvSpPr>
          <p:cNvPr id="9" name="Shape 6"/>
          <p:cNvSpPr/>
          <p:nvPr/>
        </p:nvSpPr>
        <p:spPr>
          <a:xfrm>
            <a:off x="731520" y="302666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96112" y="297180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 appears as a separate search task after route choice.</a:t>
            </a:r>
            <a:endParaRPr lang="en-US" sz="1220" dirty="0"/>
          </a:p>
        </p:txBody>
      </p:sp>
      <p:sp>
        <p:nvSpPr>
          <p:cNvPr id="11" name="Shape 8"/>
          <p:cNvSpPr/>
          <p:nvPr/>
        </p:nvSpPr>
        <p:spPr>
          <a:xfrm>
            <a:off x="731520" y="357530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96112" y="352044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Options are hard to compare while driving: detour, walk, price, restrictions and uncertainty.</a:t>
            </a:r>
            <a:endParaRPr lang="en-US" sz="1220" dirty="0"/>
          </a:p>
        </p:txBody>
      </p:sp>
      <p:sp>
        <p:nvSpPr>
          <p:cNvPr id="13" name="Shape 10"/>
          <p:cNvSpPr/>
          <p:nvPr/>
        </p:nvSpPr>
        <p:spPr>
          <a:xfrm>
            <a:off x="731520" y="421538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96112" y="4160520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parking must be framed as likelihood and search zones, not guaranteed open spaces.</a:t>
            </a:r>
            <a:endParaRPr lang="en-US" sz="1220" dirty="0"/>
          </a:p>
        </p:txBody>
      </p:sp>
      <p:sp>
        <p:nvSpPr>
          <p:cNvPr id="15" name="Shape 12"/>
          <p:cNvSpPr/>
          <p:nvPr/>
        </p:nvSpPr>
        <p:spPr>
          <a:xfrm>
            <a:off x="7086600" y="5577840"/>
            <a:ext cx="4297680" cy="502920"/>
          </a:xfrm>
          <a:prstGeom prst="roundRect">
            <a:avLst>
              <a:gd name="adj" fmla="val 14545"/>
            </a:avLst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360920" y="5733288"/>
            <a:ext cx="37490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Opportunity: make parking intent part of route planning.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“find parking” to “plan arrival”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AI feature is not a parking search. It is a decision system for the final stretch of the journey.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experience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" y="1874520"/>
            <a:ext cx="927202" cy="585216"/>
          </a:xfrm>
          <a:prstGeom prst="roundRect">
            <a:avLst>
              <a:gd name="adj" fmla="val 23438"/>
            </a:avLst>
          </a:prstGeom>
          <a:solidFill>
            <a:srgbClr val="E8F0FE"/>
          </a:solidFill>
          <a:ln w="12700">
            <a:solidFill>
              <a:srgbClr val="E8F0F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04672" y="2057400"/>
            <a:ext cx="78089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Destination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1677010" y="216712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768450" y="1874520"/>
            <a:ext cx="927202" cy="585216"/>
          </a:xfrm>
          <a:prstGeom prst="roundRect">
            <a:avLst>
              <a:gd name="adj" fmla="val 2343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841602" y="2057400"/>
            <a:ext cx="78089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driving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713939" y="216712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805379" y="1874520"/>
            <a:ext cx="927202" cy="585216"/>
          </a:xfrm>
          <a:prstGeom prst="roundRect">
            <a:avLst>
              <a:gd name="adj" fmla="val 2343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878531" y="2057400"/>
            <a:ext cx="78089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for parking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750869" y="216712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842309" y="1874520"/>
            <a:ext cx="927202" cy="585216"/>
          </a:xfrm>
          <a:prstGeom prst="roundRect">
            <a:avLst>
              <a:gd name="adj" fmla="val 2343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915461" y="2057400"/>
            <a:ext cx="78089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 list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787798" y="216712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879238" y="1874520"/>
            <a:ext cx="927202" cy="585216"/>
          </a:xfrm>
          <a:prstGeom prst="roundRect">
            <a:avLst>
              <a:gd name="adj" fmla="val 2343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952390" y="2057400"/>
            <a:ext cx="78089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Reroute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77240" y="2697480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 is reactive. The driver has already committed to a route before seeing tradeoffs.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31520" y="3840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Proposed experience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731520" y="4297680"/>
            <a:ext cx="1192378" cy="585216"/>
          </a:xfrm>
          <a:prstGeom prst="roundRect">
            <a:avLst>
              <a:gd name="adj" fmla="val 23438"/>
            </a:avLst>
          </a:prstGeom>
          <a:solidFill>
            <a:srgbClr val="E8F0FE"/>
          </a:solidFill>
          <a:ln w="12700">
            <a:solidFill>
              <a:srgbClr val="E8F0F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04672" y="4480560"/>
            <a:ext cx="104607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Destination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1942186" y="459028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2033626" y="4297680"/>
            <a:ext cx="1192378" cy="585216"/>
          </a:xfrm>
          <a:prstGeom prst="roundRect">
            <a:avLst>
              <a:gd name="adj" fmla="val 2343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106778" y="4480560"/>
            <a:ext cx="104607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 intent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3244291" y="459028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335731" y="4297680"/>
            <a:ext cx="1192378" cy="585216"/>
          </a:xfrm>
          <a:prstGeom prst="roundRect">
            <a:avLst>
              <a:gd name="adj" fmla="val 2343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408883" y="4480560"/>
            <a:ext cx="104607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Ranked strategies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546397" y="459028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637837" y="4297680"/>
            <a:ext cx="1192378" cy="585216"/>
          </a:xfrm>
          <a:prstGeom prst="roundRect">
            <a:avLst>
              <a:gd name="adj" fmla="val 2343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710989" y="4480560"/>
            <a:ext cx="104607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5848502" y="4590288"/>
            <a:ext cx="73152" cy="0"/>
          </a:xfrm>
          <a:prstGeom prst="line">
            <a:avLst/>
          </a:prstGeom>
          <a:noFill/>
          <a:ln w="1270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5939942" y="4297680"/>
            <a:ext cx="1192378" cy="585216"/>
          </a:xfrm>
          <a:prstGeom prst="roundRect">
            <a:avLst>
              <a:gd name="adj" fmla="val 23438"/>
            </a:avLst>
          </a:prstGeom>
          <a:solidFill>
            <a:srgbClr val="1A73E8"/>
          </a:solidFill>
          <a:ln w="12700">
            <a:solidFill>
              <a:srgbClr val="1A73E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013094" y="4480560"/>
            <a:ext cx="104607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Drive · Park · Walk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777240" y="5120640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 becomes a route constraint: Maps compares total arrival cost before navigation begins.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7818120" y="1417320"/>
            <a:ext cx="3566160" cy="434340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8183880" y="1755648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principle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8183880" y="23317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make the driver compare a list while moving.</a:t>
            </a:r>
            <a:endParaRPr lang="en-US" sz="1500" dirty="0"/>
          </a:p>
          <a:p>
            <a:pPr marL="0" indent="0" algn="ctr">
              <a:buNone/>
            </a:pP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 should understand the intent, then recommend one useful next action.</a:t>
            </a:r>
            <a:endParaRPr lang="en-US" sz="1500" dirty="0"/>
          </a:p>
        </p:txBody>
      </p:sp>
      <p:sp>
        <p:nvSpPr>
          <p:cNvPr id="39" name="Shape 37"/>
          <p:cNvSpPr/>
          <p:nvPr/>
        </p:nvSpPr>
        <p:spPr>
          <a:xfrm>
            <a:off x="8366760" y="4754880"/>
            <a:ext cx="2468880" cy="292608"/>
          </a:xfrm>
          <a:prstGeom prst="roundRect">
            <a:avLst>
              <a:gd name="adj" fmla="val 21875"/>
            </a:avLst>
          </a:prstGeom>
          <a:solidFill>
            <a:srgbClr val="FFF7E0"/>
          </a:solidFill>
          <a:ln w="12700">
            <a:solidFill>
              <a:srgbClr val="FFF7E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8476488" y="4823460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A5D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LOWER COGNITIVE LOAD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this is an AI feature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AI value is not “show parking nearby.” The value is translating messy user intent into a grounded arrival decision.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2880360" cy="4389120"/>
          </a:xfrm>
          <a:prstGeom prst="roundRect">
            <a:avLst>
              <a:gd name="adj" fmla="val 4762"/>
            </a:avLst>
          </a:prstGeom>
          <a:solidFill>
            <a:srgbClr val="F8FAFC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78308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Traditional search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23317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“Show parking near Pier 3.”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60120" y="32461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Returns a list of nearby garages or lots. The user still compares distance, detour, walk and price manually.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886200" y="1417320"/>
            <a:ext cx="3337560" cy="4389120"/>
          </a:xfrm>
          <a:prstGeom prst="roundRect">
            <a:avLst>
              <a:gd name="adj" fmla="val 4110"/>
            </a:avLst>
          </a:prstGeom>
          <a:solidFill>
            <a:srgbClr val="F1ECFF"/>
          </a:solidFill>
          <a:ln w="12700">
            <a:solidFill>
              <a:srgbClr val="D9CCF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206240" y="1783080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8E5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 behavior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206240" y="2212848"/>
            <a:ext cx="2697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 don’t mind walking five minutes, but I’d rather park on the street.”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206240" y="3429000"/>
            <a:ext cx="2697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Understands preference, extracts constraints, ranks strategies and recommends one action.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543800" y="1417320"/>
            <a:ext cx="3383280" cy="4389120"/>
          </a:xfrm>
          <a:prstGeom prst="roundRect">
            <a:avLst>
              <a:gd name="adj" fmla="val 4054"/>
            </a:avLst>
          </a:prstGeom>
          <a:solidFill>
            <a:srgbClr val="F7FBFF"/>
          </a:solidFill>
          <a:ln w="12700">
            <a:solidFill>
              <a:srgbClr val="CFE0F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863840" y="1783080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Grounded output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863840" y="2212848"/>
            <a:ext cx="2697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“Street parking along the Embarcadero is the best fit. It adds ~3 minutes and leaves a 4-minute walk.”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863840" y="3749040"/>
            <a:ext cx="2697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model does not invent availability. It reasons over structured route, parking and confidence data.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17" name="Text 15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system logic: interpret → ground → recommend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 owns the conversational reasoning. Product data owns the facts.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2057400" cy="2743200"/>
          </a:xfrm>
          <a:prstGeom prst="roundRect">
            <a:avLst>
              <a:gd name="adj" fmla="val 6667"/>
            </a:avLst>
          </a:prstGeom>
          <a:solidFill>
            <a:srgbClr val="F1EC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32688" y="18745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8E5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Interpret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32688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Natural-language parking intent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852928" y="2926080"/>
            <a:ext cx="475488" cy="0"/>
          </a:xfrm>
          <a:prstGeom prst="line">
            <a:avLst/>
          </a:prstGeom>
          <a:noFill/>
          <a:ln w="1651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154680" y="1600200"/>
            <a:ext cx="2057400" cy="2743200"/>
          </a:xfrm>
          <a:prstGeom prst="roundRect">
            <a:avLst>
              <a:gd name="adj" fmla="val 6667"/>
            </a:avLst>
          </a:prstGeom>
          <a:solidFill>
            <a:srgbClr val="E8F0FE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355848" y="18745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Extract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355848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Type, walk limit, cost, urgency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276088" y="2926080"/>
            <a:ext cx="475488" cy="0"/>
          </a:xfrm>
          <a:prstGeom prst="line">
            <a:avLst/>
          </a:prstGeom>
          <a:noFill/>
          <a:ln w="1651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577840" y="1600200"/>
            <a:ext cx="2057400" cy="2743200"/>
          </a:xfrm>
          <a:prstGeom prst="roundRect">
            <a:avLst>
              <a:gd name="adj" fmla="val 6667"/>
            </a:avLst>
          </a:prstGeom>
          <a:solidFill>
            <a:srgbClr val="E7F5EC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779008" y="18745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Rank with data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779008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 + parking + price + confidence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699248" y="2926080"/>
            <a:ext cx="475488" cy="0"/>
          </a:xfrm>
          <a:prstGeom prst="line">
            <a:avLst/>
          </a:prstGeom>
          <a:noFill/>
          <a:ln w="1651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01000" y="1600200"/>
            <a:ext cx="2057400" cy="2743200"/>
          </a:xfrm>
          <a:prstGeom prst="roundRect">
            <a:avLst>
              <a:gd name="adj" fmla="val 6667"/>
            </a:avLst>
          </a:prstGeom>
          <a:solidFill>
            <a:srgbClr val="1A73E8"/>
          </a:solidFill>
          <a:ln w="12700">
            <a:solidFill>
              <a:srgbClr val="1A73E8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02168" y="1874520"/>
            <a:ext cx="1645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Recommend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202168" y="2331720"/>
            <a:ext cx="1645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driving-safe next action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1051560" y="4892040"/>
            <a:ext cx="9784080" cy="713232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325880" y="5102352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EA43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boundary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578608" y="5084064"/>
            <a:ext cx="7863840" cy="377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 can recommend search zones with confidence; it must not claim a specific street space is open unless trusted live data supports it.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experience: one continuous journey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small intervention before Start prevents the driver from solving parking under pressure.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1965960" cy="3840480"/>
          </a:xfrm>
          <a:prstGeom prst="roundRect">
            <a:avLst>
              <a:gd name="adj" fmla="val 9302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41248" y="1481328"/>
            <a:ext cx="1837944" cy="3712464"/>
          </a:xfrm>
          <a:prstGeom prst="roundRect">
            <a:avLst>
              <a:gd name="adj" fmla="val 7463"/>
            </a:avLst>
          </a:prstGeom>
          <a:solidFill>
            <a:srgbClr val="F4F7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524305" y="1536192"/>
            <a:ext cx="471830" cy="64008"/>
          </a:xfrm>
          <a:prstGeom prst="roundRect">
            <a:avLst>
              <a:gd name="adj" fmla="val 42857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41248" y="1481328"/>
            <a:ext cx="1837944" cy="3712464"/>
          </a:xfrm>
          <a:prstGeom prst="roundRect">
            <a:avLst>
              <a:gd name="adj" fmla="val 5970"/>
            </a:avLst>
          </a:prstGeom>
          <a:solidFill>
            <a:srgbClr val="EFF4F8"/>
          </a:solidFill>
          <a:ln w="12700">
            <a:solidFill>
              <a:srgbClr val="E0E6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017532" y="1481328"/>
            <a:ext cx="622340" cy="3648455"/>
          </a:xfrm>
          <a:prstGeom prst="rect">
            <a:avLst/>
          </a:prstGeom>
          <a:solidFill>
            <a:srgbClr val="CFE8FF"/>
          </a:solidFill>
          <a:ln w="12700">
            <a:solidFill>
              <a:srgbClr val="CFE8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054291" y="2149572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054291" y="2780690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054291" y="3411809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2054291" y="4042928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208837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502908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796979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86968" y="2409444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86968" y="3077688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86968" y="3783056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86968" y="4377050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69904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282355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594805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969904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282355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594805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969904" y="3411809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282355" y="3411809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172078" y="3226186"/>
            <a:ext cx="955731" cy="1150864"/>
          </a:xfrm>
          <a:prstGeom prst="arc">
            <a:avLst/>
          </a:prstGeom>
          <a:noFill/>
          <a:ln w="73660">
            <a:solidFill>
              <a:srgbClr val="1A73E8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23461" y="3300435"/>
            <a:ext cx="404348" cy="482620"/>
          </a:xfrm>
          <a:prstGeom prst="roundRect">
            <a:avLst>
              <a:gd name="adj" fmla="val 9046"/>
            </a:avLst>
          </a:prstGeom>
          <a:solidFill>
            <a:srgbClr val="F9AB00">
              <a:alpha val="28000"/>
            </a:srgbClr>
          </a:solidFill>
          <a:ln w="13970">
            <a:solidFill>
              <a:srgbClr val="F9AB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2164568" y="2483693"/>
            <a:ext cx="128016" cy="128016"/>
          </a:xfrm>
          <a:prstGeom prst="ellipse">
            <a:avLst/>
          </a:prstGeom>
          <a:solidFill>
            <a:srgbClr val="EA433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969264" y="4142232"/>
            <a:ext cx="1581912" cy="859536"/>
          </a:xfrm>
          <a:prstGeom prst="roundRect">
            <a:avLst>
              <a:gd name="adj" fmla="val 15957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1115568" y="4205813"/>
            <a:ext cx="749808" cy="262677"/>
          </a:xfrm>
          <a:prstGeom prst="roundRect">
            <a:avLst>
              <a:gd name="adj" fmla="val 21875"/>
            </a:avLst>
          </a:prstGeom>
          <a:solidFill>
            <a:srgbClr val="F1ECFF"/>
          </a:solidFill>
          <a:ln w="12700">
            <a:solidFill>
              <a:srgbClr val="F1EC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225296" y="4280331"/>
            <a:ext cx="5303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E5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</a:t>
            </a:r>
            <a:endParaRPr lang="en-US" sz="800" dirty="0"/>
          </a:p>
        </p:txBody>
      </p:sp>
      <p:sp>
        <p:nvSpPr>
          <p:cNvPr id="34" name="Text 32"/>
          <p:cNvSpPr/>
          <p:nvPr/>
        </p:nvSpPr>
        <p:spPr>
          <a:xfrm>
            <a:off x="1110996" y="4572000"/>
            <a:ext cx="12893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0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 may be difficult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1115568" y="4709160"/>
            <a:ext cx="1289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61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before you start?</a:t>
            </a:r>
            <a:endParaRPr lang="en-US" sz="610" dirty="0"/>
          </a:p>
        </p:txBody>
      </p:sp>
      <p:sp>
        <p:nvSpPr>
          <p:cNvPr id="36" name="Shape 34"/>
          <p:cNvSpPr/>
          <p:nvPr/>
        </p:nvSpPr>
        <p:spPr>
          <a:xfrm>
            <a:off x="1115568" y="4882896"/>
            <a:ext cx="1289304" cy="173736"/>
          </a:xfrm>
          <a:prstGeom prst="roundRect">
            <a:avLst>
              <a:gd name="adj" fmla="val 21053"/>
            </a:avLst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115568" y="4919472"/>
            <a:ext cx="1289304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parking</a:t>
            </a:r>
            <a:endParaRPr lang="en-US" sz="550" dirty="0"/>
          </a:p>
        </p:txBody>
      </p:sp>
      <p:sp>
        <p:nvSpPr>
          <p:cNvPr id="38" name="Shape 36"/>
          <p:cNvSpPr/>
          <p:nvPr/>
        </p:nvSpPr>
        <p:spPr>
          <a:xfrm>
            <a:off x="3246120" y="1417320"/>
            <a:ext cx="1965960" cy="3840480"/>
          </a:xfrm>
          <a:prstGeom prst="roundRect">
            <a:avLst>
              <a:gd name="adj" fmla="val 9302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3310128" y="1481328"/>
            <a:ext cx="1837944" cy="3712464"/>
          </a:xfrm>
          <a:prstGeom prst="roundRect">
            <a:avLst>
              <a:gd name="adj" fmla="val 7463"/>
            </a:avLst>
          </a:prstGeom>
          <a:solidFill>
            <a:srgbClr val="F4F7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3993185" y="1536192"/>
            <a:ext cx="471830" cy="64008"/>
          </a:xfrm>
          <a:prstGeom prst="roundRect">
            <a:avLst>
              <a:gd name="adj" fmla="val 42857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3310128" y="1481328"/>
            <a:ext cx="1837944" cy="3712464"/>
          </a:xfrm>
          <a:prstGeom prst="roundRect">
            <a:avLst>
              <a:gd name="adj" fmla="val 5970"/>
            </a:avLst>
          </a:prstGeom>
          <a:solidFill>
            <a:srgbClr val="EFF4F8"/>
          </a:solidFill>
          <a:ln w="12700">
            <a:solidFill>
              <a:srgbClr val="E0E6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4486412" y="1481328"/>
            <a:ext cx="613183" cy="3648447"/>
          </a:xfrm>
          <a:prstGeom prst="rect">
            <a:avLst/>
          </a:prstGeom>
          <a:solidFill>
            <a:srgbClr val="CFE8FF"/>
          </a:solidFill>
          <a:ln w="12700">
            <a:solidFill>
              <a:srgbClr val="CFE8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4523171" y="2149572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4523171" y="2780690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523171" y="3411809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523171" y="4042928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3677717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3971788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4265859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3355848" y="2409444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3355848" y="3077688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3355848" y="3783056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3355848" y="4377050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3438784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3751235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4063685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3438784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3751235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4063685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3438784" y="3411809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3751235" y="3411809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3640958" y="3226186"/>
            <a:ext cx="955731" cy="1150864"/>
          </a:xfrm>
          <a:prstGeom prst="arc">
            <a:avLst/>
          </a:prstGeom>
          <a:noFill/>
          <a:ln w="73660">
            <a:solidFill>
              <a:srgbClr val="1A73E8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192341" y="3300435"/>
            <a:ext cx="404348" cy="482620"/>
          </a:xfrm>
          <a:prstGeom prst="roundRect">
            <a:avLst>
              <a:gd name="adj" fmla="val 9046"/>
            </a:avLst>
          </a:prstGeom>
          <a:solidFill>
            <a:srgbClr val="F9AB00">
              <a:alpha val="28000"/>
            </a:srgbClr>
          </a:solidFill>
          <a:ln w="13970">
            <a:solidFill>
              <a:srgbClr val="F9AB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633448" y="2483693"/>
            <a:ext cx="128016" cy="128016"/>
          </a:xfrm>
          <a:prstGeom prst="ellipse">
            <a:avLst/>
          </a:prstGeom>
          <a:solidFill>
            <a:srgbClr val="EA433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3438144" y="3913632"/>
            <a:ext cx="1581912" cy="1078992"/>
          </a:xfrm>
          <a:prstGeom prst="roundRect">
            <a:avLst>
              <a:gd name="adj" fmla="val 12712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Text 64"/>
          <p:cNvSpPr/>
          <p:nvPr/>
        </p:nvSpPr>
        <p:spPr>
          <a:xfrm>
            <a:off x="3584448" y="4059936"/>
            <a:ext cx="12893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68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Arrival strategies</a:t>
            </a:r>
            <a:endParaRPr lang="en-US" sz="680" dirty="0"/>
          </a:p>
        </p:txBody>
      </p:sp>
      <p:sp>
        <p:nvSpPr>
          <p:cNvPr id="67" name="Shape 65"/>
          <p:cNvSpPr/>
          <p:nvPr/>
        </p:nvSpPr>
        <p:spPr>
          <a:xfrm>
            <a:off x="3547872" y="4279392"/>
            <a:ext cx="1362456" cy="246888"/>
          </a:xfrm>
          <a:prstGeom prst="roundRect">
            <a:avLst>
              <a:gd name="adj" fmla="val 18519"/>
            </a:avLst>
          </a:prstGeom>
          <a:solidFill>
            <a:srgbClr val="E8F0FE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3639312" y="4352544"/>
            <a:ext cx="117957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490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Embarcadero curb  ·  +2 min  ·  2 min walk</a:t>
            </a:r>
            <a:endParaRPr lang="en-US" sz="490" dirty="0"/>
          </a:p>
        </p:txBody>
      </p:sp>
      <p:sp>
        <p:nvSpPr>
          <p:cNvPr id="69" name="Shape 67"/>
          <p:cNvSpPr/>
          <p:nvPr/>
        </p:nvSpPr>
        <p:spPr>
          <a:xfrm>
            <a:off x="3547872" y="4608576"/>
            <a:ext cx="1362456" cy="246888"/>
          </a:xfrm>
          <a:prstGeom prst="roundRect">
            <a:avLst>
              <a:gd name="adj" fmla="val 18519"/>
            </a:avLst>
          </a:prstGeom>
          <a:solidFill>
            <a:srgbClr val="F8FAFC"/>
          </a:solidFill>
          <a:ln w="12700">
            <a:solidFill>
              <a:srgbClr val="DDE4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3639312" y="4681728"/>
            <a:ext cx="117957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49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Pier-area garage  ·  +8 min  ·  $18</a:t>
            </a:r>
            <a:endParaRPr lang="en-US" sz="490" dirty="0"/>
          </a:p>
        </p:txBody>
      </p:sp>
      <p:sp>
        <p:nvSpPr>
          <p:cNvPr id="71" name="Shape 69"/>
          <p:cNvSpPr/>
          <p:nvPr/>
        </p:nvSpPr>
        <p:spPr>
          <a:xfrm>
            <a:off x="5715000" y="1417320"/>
            <a:ext cx="1965960" cy="3840480"/>
          </a:xfrm>
          <a:prstGeom prst="roundRect">
            <a:avLst>
              <a:gd name="adj" fmla="val 9302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70"/>
          <p:cNvSpPr/>
          <p:nvPr/>
        </p:nvSpPr>
        <p:spPr>
          <a:xfrm>
            <a:off x="5779008" y="1481328"/>
            <a:ext cx="1837944" cy="3712464"/>
          </a:xfrm>
          <a:prstGeom prst="roundRect">
            <a:avLst>
              <a:gd name="adj" fmla="val 7463"/>
            </a:avLst>
          </a:prstGeom>
          <a:solidFill>
            <a:srgbClr val="F4F7FB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Shape 71"/>
          <p:cNvSpPr/>
          <p:nvPr/>
        </p:nvSpPr>
        <p:spPr>
          <a:xfrm>
            <a:off x="6462065" y="1536192"/>
            <a:ext cx="471830" cy="64008"/>
          </a:xfrm>
          <a:prstGeom prst="roundRect">
            <a:avLst>
              <a:gd name="adj" fmla="val 42857"/>
            </a:avLst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Shape 72"/>
          <p:cNvSpPr/>
          <p:nvPr/>
        </p:nvSpPr>
        <p:spPr>
          <a:xfrm>
            <a:off x="5779008" y="1481328"/>
            <a:ext cx="1837944" cy="3712464"/>
          </a:xfrm>
          <a:prstGeom prst="roundRect">
            <a:avLst>
              <a:gd name="adj" fmla="val 5970"/>
            </a:avLst>
          </a:prstGeom>
          <a:solidFill>
            <a:srgbClr val="EFF4F8"/>
          </a:solidFill>
          <a:ln w="12700">
            <a:solidFill>
              <a:srgbClr val="E0E6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Shape 73"/>
          <p:cNvSpPr/>
          <p:nvPr/>
        </p:nvSpPr>
        <p:spPr>
          <a:xfrm>
            <a:off x="6955292" y="1481328"/>
            <a:ext cx="604400" cy="3648447"/>
          </a:xfrm>
          <a:prstGeom prst="rect">
            <a:avLst/>
          </a:prstGeom>
          <a:solidFill>
            <a:srgbClr val="CFE8FF"/>
          </a:solidFill>
          <a:ln w="12700">
            <a:solidFill>
              <a:srgbClr val="CFE8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Shape 74"/>
          <p:cNvSpPr/>
          <p:nvPr/>
        </p:nvSpPr>
        <p:spPr>
          <a:xfrm>
            <a:off x="6992051" y="2149572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Shape 75"/>
          <p:cNvSpPr/>
          <p:nvPr/>
        </p:nvSpPr>
        <p:spPr>
          <a:xfrm>
            <a:off x="6992051" y="2780690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Shape 76"/>
          <p:cNvSpPr/>
          <p:nvPr/>
        </p:nvSpPr>
        <p:spPr>
          <a:xfrm>
            <a:off x="6992051" y="3411809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77"/>
          <p:cNvSpPr/>
          <p:nvPr/>
        </p:nvSpPr>
        <p:spPr>
          <a:xfrm>
            <a:off x="6992051" y="4042928"/>
            <a:ext cx="367589" cy="129936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Shape 78"/>
          <p:cNvSpPr/>
          <p:nvPr/>
        </p:nvSpPr>
        <p:spPr>
          <a:xfrm>
            <a:off x="6146597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Shape 79"/>
          <p:cNvSpPr/>
          <p:nvPr/>
        </p:nvSpPr>
        <p:spPr>
          <a:xfrm>
            <a:off x="6440668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Shape 80"/>
          <p:cNvSpPr/>
          <p:nvPr/>
        </p:nvSpPr>
        <p:spPr>
          <a:xfrm>
            <a:off x="6734739" y="1572768"/>
            <a:ext cx="0" cy="3529584"/>
          </a:xfrm>
          <a:prstGeom prst="line">
            <a:avLst/>
          </a:prstGeom>
          <a:noFill/>
          <a:ln w="2794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Shape 81"/>
          <p:cNvSpPr/>
          <p:nvPr/>
        </p:nvSpPr>
        <p:spPr>
          <a:xfrm>
            <a:off x="5824728" y="2409444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Shape 82"/>
          <p:cNvSpPr/>
          <p:nvPr/>
        </p:nvSpPr>
        <p:spPr>
          <a:xfrm>
            <a:off x="5824728" y="3077688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83"/>
          <p:cNvSpPr/>
          <p:nvPr/>
        </p:nvSpPr>
        <p:spPr>
          <a:xfrm>
            <a:off x="5824728" y="3783056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Shape 84"/>
          <p:cNvSpPr/>
          <p:nvPr/>
        </p:nvSpPr>
        <p:spPr>
          <a:xfrm>
            <a:off x="5824728" y="4377050"/>
            <a:ext cx="1010869" cy="0"/>
          </a:xfrm>
          <a:prstGeom prst="line">
            <a:avLst/>
          </a:prstGeom>
          <a:noFill/>
          <a:ln w="25400">
            <a:solidFill>
              <a:srgbClr val="FFFFFF">
                <a:alpha val="92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Shape 85"/>
          <p:cNvSpPr/>
          <p:nvPr/>
        </p:nvSpPr>
        <p:spPr>
          <a:xfrm>
            <a:off x="5907664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6"/>
          <p:cNvSpPr/>
          <p:nvPr/>
        </p:nvSpPr>
        <p:spPr>
          <a:xfrm>
            <a:off x="6220115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Shape 87"/>
          <p:cNvSpPr/>
          <p:nvPr/>
        </p:nvSpPr>
        <p:spPr>
          <a:xfrm>
            <a:off x="6532565" y="1778325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Shape 88"/>
          <p:cNvSpPr/>
          <p:nvPr/>
        </p:nvSpPr>
        <p:spPr>
          <a:xfrm>
            <a:off x="5907664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Shape 89"/>
          <p:cNvSpPr/>
          <p:nvPr/>
        </p:nvSpPr>
        <p:spPr>
          <a:xfrm>
            <a:off x="6220115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Shape 90"/>
          <p:cNvSpPr/>
          <p:nvPr/>
        </p:nvSpPr>
        <p:spPr>
          <a:xfrm>
            <a:off x="6532565" y="2595067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5907664" y="3411809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Shape 92"/>
          <p:cNvSpPr/>
          <p:nvPr/>
        </p:nvSpPr>
        <p:spPr>
          <a:xfrm>
            <a:off x="6220115" y="3411809"/>
            <a:ext cx="183794" cy="334122"/>
          </a:xfrm>
          <a:prstGeom prst="roundRect">
            <a:avLst>
              <a:gd name="adj" fmla="val 9950"/>
            </a:avLst>
          </a:prstGeom>
          <a:solidFill>
            <a:srgbClr val="DCE3EC"/>
          </a:solidFill>
          <a:ln w="12700">
            <a:solidFill>
              <a:srgbClr val="D8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Shape 93"/>
          <p:cNvSpPr/>
          <p:nvPr/>
        </p:nvSpPr>
        <p:spPr>
          <a:xfrm>
            <a:off x="6109838" y="3226186"/>
            <a:ext cx="955731" cy="1150864"/>
          </a:xfrm>
          <a:prstGeom prst="arc">
            <a:avLst/>
          </a:prstGeom>
          <a:noFill/>
          <a:ln w="73660">
            <a:solidFill>
              <a:srgbClr val="1A73E8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6" name="Shape 94"/>
          <p:cNvSpPr/>
          <p:nvPr/>
        </p:nvSpPr>
        <p:spPr>
          <a:xfrm>
            <a:off x="6661221" y="3300435"/>
            <a:ext cx="404348" cy="482620"/>
          </a:xfrm>
          <a:prstGeom prst="roundRect">
            <a:avLst>
              <a:gd name="adj" fmla="val 9046"/>
            </a:avLst>
          </a:prstGeom>
          <a:solidFill>
            <a:srgbClr val="F9AB00">
              <a:alpha val="28000"/>
            </a:srgbClr>
          </a:solidFill>
          <a:ln w="13970">
            <a:solidFill>
              <a:srgbClr val="F9AB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7102328" y="2483693"/>
            <a:ext cx="128016" cy="128016"/>
          </a:xfrm>
          <a:prstGeom prst="ellipse">
            <a:avLst/>
          </a:prstGeom>
          <a:solidFill>
            <a:srgbClr val="EA433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5925312" y="1700784"/>
            <a:ext cx="1545336" cy="336563"/>
          </a:xfrm>
          <a:prstGeom prst="roundRect">
            <a:avLst>
              <a:gd name="adj" fmla="val 28846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6071616" y="1819656"/>
            <a:ext cx="12527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62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right · The Embarcadero</a:t>
            </a:r>
            <a:endParaRPr lang="en-US" sz="620" dirty="0"/>
          </a:p>
        </p:txBody>
      </p:sp>
      <p:sp>
        <p:nvSpPr>
          <p:cNvPr id="100" name="Shape 98"/>
          <p:cNvSpPr/>
          <p:nvPr/>
        </p:nvSpPr>
        <p:spPr>
          <a:xfrm>
            <a:off x="5925312" y="4142232"/>
            <a:ext cx="1545336" cy="8229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1" name="Shape 99"/>
          <p:cNvSpPr/>
          <p:nvPr/>
        </p:nvSpPr>
        <p:spPr>
          <a:xfrm>
            <a:off x="6071616" y="4288536"/>
            <a:ext cx="749808" cy="237744"/>
          </a:xfrm>
          <a:prstGeom prst="roundRect">
            <a:avLst>
              <a:gd name="adj" fmla="val 21875"/>
            </a:avLst>
          </a:prstGeom>
          <a:solidFill>
            <a:srgbClr val="F1ECFF"/>
          </a:solidFill>
          <a:ln w="12700">
            <a:solidFill>
              <a:srgbClr val="F1EC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2" name="Text 100"/>
          <p:cNvSpPr/>
          <p:nvPr/>
        </p:nvSpPr>
        <p:spPr>
          <a:xfrm>
            <a:off x="6181344" y="4352351"/>
            <a:ext cx="53035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E5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</a:t>
            </a:r>
            <a:endParaRPr lang="en-US" sz="800" dirty="0"/>
          </a:p>
        </p:txBody>
      </p:sp>
      <p:sp>
        <p:nvSpPr>
          <p:cNvPr id="103" name="Text 101"/>
          <p:cNvSpPr/>
          <p:nvPr/>
        </p:nvSpPr>
        <p:spPr>
          <a:xfrm>
            <a:off x="6071616" y="4599432"/>
            <a:ext cx="125272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580" b="1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Better street parking found</a:t>
            </a:r>
            <a:endParaRPr lang="en-US" sz="580" dirty="0"/>
          </a:p>
        </p:txBody>
      </p:sp>
      <p:sp>
        <p:nvSpPr>
          <p:cNvPr id="104" name="Text 102"/>
          <p:cNvSpPr/>
          <p:nvPr/>
        </p:nvSpPr>
        <p:spPr>
          <a:xfrm>
            <a:off x="6071616" y="4718304"/>
            <a:ext cx="125272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50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Adds 3 min · 4 min walk</a:t>
            </a:r>
            <a:endParaRPr lang="en-US" sz="500" dirty="0"/>
          </a:p>
        </p:txBody>
      </p:sp>
      <p:sp>
        <p:nvSpPr>
          <p:cNvPr id="106" name="Text 103"/>
          <p:cNvSpPr/>
          <p:nvPr/>
        </p:nvSpPr>
        <p:spPr>
          <a:xfrm>
            <a:off x="868680" y="557784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Parking prompt</a:t>
            </a:r>
            <a:endParaRPr lang="en-US" sz="1250" dirty="0"/>
          </a:p>
        </p:txBody>
      </p:sp>
      <p:sp>
        <p:nvSpPr>
          <p:cNvPr id="107" name="Text 104"/>
          <p:cNvSpPr/>
          <p:nvPr/>
        </p:nvSpPr>
        <p:spPr>
          <a:xfrm>
            <a:off x="3337560" y="557784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Arrival options</a:t>
            </a:r>
            <a:endParaRPr lang="en-US" sz="1250" dirty="0"/>
          </a:p>
        </p:txBody>
      </p:sp>
      <p:sp>
        <p:nvSpPr>
          <p:cNvPr id="108" name="Text 105"/>
          <p:cNvSpPr/>
          <p:nvPr/>
        </p:nvSpPr>
        <p:spPr>
          <a:xfrm>
            <a:off x="5806440" y="557784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 reroute</a:t>
            </a:r>
            <a:endParaRPr lang="en-US" sz="1250" dirty="0"/>
          </a:p>
        </p:txBody>
      </p:sp>
      <p:sp>
        <p:nvSpPr>
          <p:cNvPr id="109" name="Text 106"/>
          <p:cNvSpPr/>
          <p:nvPr/>
        </p:nvSpPr>
        <p:spPr>
          <a:xfrm>
            <a:off x="8275320" y="5577840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Park → walk</a:t>
            </a:r>
            <a:endParaRPr lang="en-US" sz="1250" dirty="0"/>
          </a:p>
        </p:txBody>
      </p:sp>
      <p:sp>
        <p:nvSpPr>
          <p:cNvPr id="110" name="Text 107"/>
          <p:cNvSpPr/>
          <p:nvPr/>
        </p:nvSpPr>
        <p:spPr>
          <a:xfrm>
            <a:off x="822960" y="6080760"/>
            <a:ext cx="10698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Golden path: search Pier 3 → plan parking → compare strategies → start navigation → Gemini adapts route → park → walk to entrance.</a:t>
            </a:r>
            <a:endParaRPr lang="en-US" sz="1100" dirty="0"/>
          </a:p>
        </p:txBody>
      </p:sp>
      <p:sp>
        <p:nvSpPr>
          <p:cNvPr id="111" name="Text 108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112" name="Text 109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750" dirty="0"/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670274BB-F010-CA5A-116F-304572774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1448415"/>
            <a:ext cx="2159121" cy="38404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core PM decision: rank arrival tradeoffs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feature should optimize total arrival, not straight-line proximity to a garage.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77240" y="1417320"/>
            <a:ext cx="2423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3200400" y="1417320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Detour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297680" y="1417320"/>
            <a:ext cx="1143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40680" y="141732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46520" y="141732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452360" y="1417320"/>
            <a:ext cx="1188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Confidence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77240" y="1828800"/>
            <a:ext cx="7863840" cy="713232"/>
          </a:xfrm>
          <a:prstGeom prst="roundRect">
            <a:avLst>
              <a:gd name="adj" fmla="val 19231"/>
            </a:avLst>
          </a:prstGeom>
          <a:solidFill>
            <a:srgbClr val="E7F5EC"/>
          </a:solidFill>
          <a:ln w="12700">
            <a:solidFill>
              <a:srgbClr val="B9DFC6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41832" y="1993392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Embarcadero curb</a:t>
            </a:r>
            <a:endParaRPr lang="en-US" sz="1150" dirty="0"/>
          </a:p>
          <a:p>
            <a:pPr marL="0" indent="0" algn="l">
              <a:buNone/>
            </a:pPr>
            <a:r>
              <a:rPr lang="en-US" sz="11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zone · Recommended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364992" y="1993392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+2 min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462272" y="199339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~3 min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605272" y="1993392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611112" y="1993392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Metered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616952" y="1993392"/>
            <a:ext cx="987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77240" y="2788920"/>
            <a:ext cx="7863840" cy="713232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41832" y="2953512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Washington St</a:t>
            </a:r>
            <a:endParaRPr lang="en-US" sz="1150" dirty="0"/>
          </a:p>
          <a:p>
            <a:pPr marL="0" indent="0" algn="l">
              <a:buNone/>
            </a:pPr>
            <a:r>
              <a:rPr lang="en-US" sz="11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zone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3364992" y="2953512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+4 min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62272" y="295351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~4 min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605272" y="2953512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min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611112" y="2953512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Metered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616952" y="2953512"/>
            <a:ext cx="987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Medium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77240" y="3749040"/>
            <a:ext cx="7863840" cy="713232"/>
          </a:xfrm>
          <a:prstGeom prst="roundRect">
            <a:avLst>
              <a:gd name="adj" fmla="val 19231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41832" y="3913632"/>
            <a:ext cx="2221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Pier-area garage</a:t>
            </a:r>
            <a:endParaRPr lang="en-US" sz="1150" dirty="0"/>
          </a:p>
          <a:p>
            <a:pPr marL="0" indent="0" algn="l">
              <a:buNone/>
            </a:pPr>
            <a:r>
              <a:rPr lang="en-US" sz="11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Garage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3364992" y="3913632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+8 min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462272" y="3913632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605272" y="3913632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611112" y="3913632"/>
            <a:ext cx="804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~$18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616952" y="3913632"/>
            <a:ext cx="9875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Known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9006840" y="1600200"/>
            <a:ext cx="2331720" cy="2862072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9281160" y="192024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9281160" y="2395728"/>
            <a:ext cx="1737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 parking is a probabilistic zone.</a:t>
            </a:r>
            <a:endParaRPr lang="en-US" sz="1300" dirty="0"/>
          </a:p>
          <a:p>
            <a:pPr marL="0" indent="0" algn="ctr">
              <a:buNone/>
            </a:pP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Garages are concrete destinations.</a:t>
            </a:r>
            <a:endParaRPr lang="en-US" sz="1300" dirty="0"/>
          </a:p>
          <a:p>
            <a:pPr marL="0" indent="0" algn="ctr">
              <a:buNone/>
            </a:pP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Both can be ranked by total arrival cost.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direction: planning stays 2D, driving becomes immersive</a:t>
            </a:r>
            <a:endParaRPr lang="en-US" sz="2400" dirty="0"/>
          </a:p>
        </p:txBody>
      </p:sp>
      <p:pic>
        <p:nvPicPr>
          <p:cNvPr id="4" name="Image 0" descr="/mnt/data/a_crisp_high_detail_3d_cgi_isometric_style_naviga.png"/>
          <p:cNvPicPr>
            <a:picLocks noChangeAspect="1"/>
          </p:cNvPicPr>
          <p:nvPr/>
        </p:nvPicPr>
        <p:blipFill>
          <a:blip r:embed="rId3"/>
          <a:srcRect l="13820" r="13820"/>
          <a:stretch/>
        </p:blipFill>
        <p:spPr>
          <a:xfrm>
            <a:off x="731520" y="1417320"/>
            <a:ext cx="4937760" cy="38404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080760" y="1508760"/>
            <a:ext cx="4937760" cy="1051560"/>
          </a:xfrm>
          <a:prstGeom prst="roundRect">
            <a:avLst>
              <a:gd name="adj" fmla="val 13043"/>
            </a:avLst>
          </a:prstGeom>
          <a:solidFill>
            <a:srgbClr val="E8F0FE"/>
          </a:solidFill>
          <a:ln w="12700">
            <a:solidFill>
              <a:srgbClr val="CFE0F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355080" y="178308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2D planning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818120" y="178308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Search, destination details and route comparison remain map-first and overhead.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080760" y="2788920"/>
            <a:ext cx="4937760" cy="1051560"/>
          </a:xfrm>
          <a:prstGeom prst="roundRect">
            <a:avLst>
              <a:gd name="adj" fmla="val 13043"/>
            </a:avLst>
          </a:prstGeom>
          <a:solidFill>
            <a:srgbClr val="E7F5EC"/>
          </a:solidFill>
          <a:ln w="12700">
            <a:solidFill>
              <a:srgbClr val="BFE5C9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355080" y="306324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34A8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3D navigation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818120" y="3035808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Start, the camera tilts forward with buildings, route corridor, vehicle marker and highlighted curb zones.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080760" y="4069080"/>
            <a:ext cx="4937760" cy="1051560"/>
          </a:xfrm>
          <a:prstGeom prst="roundRect">
            <a:avLst>
              <a:gd name="adj" fmla="val 13043"/>
            </a:avLst>
          </a:prstGeom>
          <a:solidFill>
            <a:srgbClr val="F1ECFF"/>
          </a:solidFill>
          <a:ln w="12700">
            <a:solidFill>
              <a:srgbClr val="D9CCF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355080" y="434340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E5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Gemini surface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818120" y="434340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Compact, driving-safe: one recommendation and one action instead of a long list.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evaluation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portfolio story should show how the feature would be tested, not only how it looks.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777240" y="1600200"/>
            <a:ext cx="32461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93852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8E5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Model quality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051560" y="2478024"/>
            <a:ext cx="82296" cy="82296"/>
          </a:xfrm>
          <a:prstGeom prst="ellipse">
            <a:avLst/>
          </a:prstGeom>
          <a:solidFill>
            <a:srgbClr val="8E5CFF"/>
          </a:solidFill>
          <a:ln w="12700">
            <a:solidFill>
              <a:srgbClr val="8E5C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16152" y="242316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Intent classification</a:t>
            </a:r>
            <a:endParaRPr lang="en-US" sz="1220" dirty="0"/>
          </a:p>
        </p:txBody>
      </p:sp>
      <p:sp>
        <p:nvSpPr>
          <p:cNvPr id="8" name="Shape 6"/>
          <p:cNvSpPr/>
          <p:nvPr/>
        </p:nvSpPr>
        <p:spPr>
          <a:xfrm>
            <a:off x="1051560" y="2980944"/>
            <a:ext cx="82296" cy="82296"/>
          </a:xfrm>
          <a:prstGeom prst="ellipse">
            <a:avLst/>
          </a:prstGeom>
          <a:solidFill>
            <a:srgbClr val="8E5CFF"/>
          </a:solidFill>
          <a:ln w="12700">
            <a:solidFill>
              <a:srgbClr val="8E5C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216152" y="292608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Constraint extraction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1051560" y="3483864"/>
            <a:ext cx="82296" cy="82296"/>
          </a:xfrm>
          <a:prstGeom prst="ellipse">
            <a:avLst/>
          </a:prstGeom>
          <a:solidFill>
            <a:srgbClr val="8E5CFF"/>
          </a:solidFill>
          <a:ln w="12700">
            <a:solidFill>
              <a:srgbClr val="8E5C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16152" y="342900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Unsupported claim rate</a:t>
            </a:r>
            <a:endParaRPr lang="en-US" sz="1220" dirty="0"/>
          </a:p>
        </p:txBody>
      </p:sp>
      <p:sp>
        <p:nvSpPr>
          <p:cNvPr id="12" name="Shape 10"/>
          <p:cNvSpPr/>
          <p:nvPr/>
        </p:nvSpPr>
        <p:spPr>
          <a:xfrm>
            <a:off x="1051560" y="3986784"/>
            <a:ext cx="82296" cy="82296"/>
          </a:xfrm>
          <a:prstGeom prst="ellipse">
            <a:avLst/>
          </a:prstGeom>
          <a:solidFill>
            <a:srgbClr val="8E5CFF"/>
          </a:solidFill>
          <a:ln w="12700">
            <a:solidFill>
              <a:srgbClr val="8E5C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216152" y="393192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 relevance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4526280" y="1600200"/>
            <a:ext cx="32461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00600" y="193852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 quality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800600" y="247802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965192" y="242316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completion</a:t>
            </a:r>
            <a:endParaRPr lang="en-US" sz="1220" dirty="0"/>
          </a:p>
        </p:txBody>
      </p:sp>
      <p:sp>
        <p:nvSpPr>
          <p:cNvPr id="18" name="Shape 16"/>
          <p:cNvSpPr/>
          <p:nvPr/>
        </p:nvSpPr>
        <p:spPr>
          <a:xfrm>
            <a:off x="4800600" y="298094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965192" y="292608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Voice turns required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4800600" y="348386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965192" y="342900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time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4800600" y="3986784"/>
            <a:ext cx="82296" cy="82296"/>
          </a:xfrm>
          <a:prstGeom prst="ellipse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965192" y="393192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Driver confidence</a:t>
            </a:r>
            <a:endParaRPr lang="en-US" sz="1220" dirty="0"/>
          </a:p>
        </p:txBody>
      </p:sp>
      <p:sp>
        <p:nvSpPr>
          <p:cNvPr id="24" name="Shape 22"/>
          <p:cNvSpPr/>
          <p:nvPr/>
        </p:nvSpPr>
        <p:spPr>
          <a:xfrm>
            <a:off x="8275320" y="1600200"/>
            <a:ext cx="3246120" cy="3063240"/>
          </a:xfrm>
          <a:prstGeom prst="roundRect">
            <a:avLst>
              <a:gd name="adj" fmla="val 4478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8549640" y="193852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34A85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quality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549640" y="2478024"/>
            <a:ext cx="82296" cy="82296"/>
          </a:xfrm>
          <a:prstGeom prst="ellipse">
            <a:avLst/>
          </a:prstGeom>
          <a:solidFill>
            <a:srgbClr val="34A853"/>
          </a:solidFill>
          <a:ln w="12700">
            <a:solidFill>
              <a:srgbClr val="3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714232" y="242316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 Arrival adoption</a:t>
            </a:r>
            <a:endParaRPr lang="en-US" sz="1220" dirty="0"/>
          </a:p>
        </p:txBody>
      </p:sp>
      <p:sp>
        <p:nvSpPr>
          <p:cNvPr id="28" name="Shape 26"/>
          <p:cNvSpPr/>
          <p:nvPr/>
        </p:nvSpPr>
        <p:spPr>
          <a:xfrm>
            <a:off x="8549640" y="2980944"/>
            <a:ext cx="82296" cy="82296"/>
          </a:xfrm>
          <a:prstGeom prst="ellipse">
            <a:avLst/>
          </a:prstGeom>
          <a:solidFill>
            <a:srgbClr val="34A853"/>
          </a:solidFill>
          <a:ln w="12700">
            <a:solidFill>
              <a:srgbClr val="3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8714232" y="292608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 acceptance</a:t>
            </a:r>
            <a:endParaRPr lang="en-US" sz="1220" dirty="0"/>
          </a:p>
        </p:txBody>
      </p:sp>
      <p:sp>
        <p:nvSpPr>
          <p:cNvPr id="30" name="Shape 28"/>
          <p:cNvSpPr/>
          <p:nvPr/>
        </p:nvSpPr>
        <p:spPr>
          <a:xfrm>
            <a:off x="8549640" y="3483864"/>
            <a:ext cx="82296" cy="82296"/>
          </a:xfrm>
          <a:prstGeom prst="ellipse">
            <a:avLst/>
          </a:prstGeom>
          <a:solidFill>
            <a:srgbClr val="34A853"/>
          </a:solidFill>
          <a:ln w="12700">
            <a:solidFill>
              <a:srgbClr val="3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714232" y="342900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Reroute acceptance</a:t>
            </a:r>
            <a:endParaRPr lang="en-US" sz="1220" dirty="0"/>
          </a:p>
        </p:txBody>
      </p:sp>
      <p:sp>
        <p:nvSpPr>
          <p:cNvPr id="32" name="Shape 30"/>
          <p:cNvSpPr/>
          <p:nvPr/>
        </p:nvSpPr>
        <p:spPr>
          <a:xfrm>
            <a:off x="8549640" y="3986784"/>
            <a:ext cx="82296" cy="82296"/>
          </a:xfrm>
          <a:prstGeom prst="ellipse">
            <a:avLst/>
          </a:prstGeom>
          <a:solidFill>
            <a:srgbClr val="34A853"/>
          </a:solidFill>
          <a:ln w="12700">
            <a:solidFill>
              <a:srgbClr val="34A85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8714232" y="3931920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Arrival completion</a:t>
            </a:r>
            <a:endParaRPr lang="en-US" sz="1220" dirty="0"/>
          </a:p>
        </p:txBody>
      </p:sp>
      <p:sp>
        <p:nvSpPr>
          <p:cNvPr id="34" name="Shape 32"/>
          <p:cNvSpPr/>
          <p:nvPr/>
        </p:nvSpPr>
        <p:spPr>
          <a:xfrm>
            <a:off x="960120" y="5166360"/>
            <a:ext cx="10149840" cy="530352"/>
          </a:xfrm>
          <a:prstGeom prst="roundRect">
            <a:avLst>
              <a:gd name="adj" fmla="val 25862"/>
            </a:avLst>
          </a:prstGeom>
          <a:solidFill>
            <a:srgbClr val="E8F0FE"/>
          </a:solidFill>
          <a:ln w="12700">
            <a:solidFill>
              <a:srgbClr val="CFE0F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234440" y="5340096"/>
            <a:ext cx="9601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Benchmark examples: “Find street parking near Pier 3,” “I can walk five minutes,” “Avoid garages,” “I’m already late.”</a:t>
            </a:r>
            <a:endParaRPr lang="en-US" sz="1120" dirty="0"/>
          </a:p>
        </p:txBody>
      </p:sp>
      <p:sp>
        <p:nvSpPr>
          <p:cNvPr id="36" name="Text 34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37" name="Text 35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and safety plan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Smart Arrival must be useful without pretending it has certainty it does not have.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777240" y="1508760"/>
            <a:ext cx="4892040" cy="1143000"/>
          </a:xfrm>
          <a:prstGeom prst="roundRect">
            <a:avLst>
              <a:gd name="adj" fmla="val 12000"/>
            </a:avLst>
          </a:prstGeom>
          <a:solidFill>
            <a:srgbClr val="FFF7E0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33272" y="1737360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False availability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33272" y="207568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Never claim a specific street space is open without reliable live data.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355080" y="1508760"/>
            <a:ext cx="4892040" cy="1143000"/>
          </a:xfrm>
          <a:prstGeom prst="roundRect">
            <a:avLst>
              <a:gd name="adj" fmla="val 12000"/>
            </a:avLst>
          </a:prstGeom>
          <a:solidFill>
            <a:srgbClr val="F8FAFC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611112" y="1737360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Stale restrictions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611112" y="207568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Surface time-sensitive uncertainty and prompt users to check posted signs.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77240" y="3108960"/>
            <a:ext cx="4892040" cy="1143000"/>
          </a:xfrm>
          <a:prstGeom prst="roundRect">
            <a:avLst>
              <a:gd name="adj" fmla="val 12000"/>
            </a:avLst>
          </a:prstGeom>
          <a:solidFill>
            <a:srgbClr val="E8F0FE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33272" y="3337560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Driver distraction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33272" y="367588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After Start, Gemini summarizes and recommends one action.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55080" y="3108960"/>
            <a:ext cx="4892040" cy="1143000"/>
          </a:xfrm>
          <a:prstGeom prst="roundRect">
            <a:avLst>
              <a:gd name="adj" fmla="val 12000"/>
            </a:avLst>
          </a:prstGeom>
          <a:solidFill>
            <a:srgbClr val="E7F5EC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11112" y="3337560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confidence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611112" y="367588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Fallback to garages or broader search zones when curb confidence is weak.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097280" y="5257800"/>
            <a:ext cx="9966960" cy="530352"/>
          </a:xfrm>
          <a:prstGeom prst="roundRect">
            <a:avLst>
              <a:gd name="adj" fmla="val 25862"/>
            </a:avLst>
          </a:prstGeom>
          <a:solidFill>
            <a:srgbClr val="F1ECFF"/>
          </a:solidFill>
          <a:ln w="12700">
            <a:solidFill>
              <a:srgbClr val="D9CCF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417320" y="5431536"/>
            <a:ext cx="93268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8E5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guardrail: confidence labels are part of the interface, not an implementation detail.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7589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metrics and rollout strategy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12648" y="89611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narrow, learn from arrival behavior, then expand.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3154680" cy="141732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737360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645920" y="169164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SF beta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645920" y="20574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Embarcadero / SoMa / North Beach</a:t>
            </a:r>
            <a:endParaRPr lang="en-US" sz="1120" dirty="0"/>
          </a:p>
        </p:txBody>
      </p:sp>
      <p:sp>
        <p:nvSpPr>
          <p:cNvPr id="8" name="Shape 6"/>
          <p:cNvSpPr/>
          <p:nvPr/>
        </p:nvSpPr>
        <p:spPr>
          <a:xfrm>
            <a:off x="4023360" y="2130552"/>
            <a:ext cx="384048" cy="0"/>
          </a:xfrm>
          <a:prstGeom prst="line">
            <a:avLst/>
          </a:prstGeom>
          <a:noFill/>
          <a:ln w="1778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480560" y="1417320"/>
            <a:ext cx="3154680" cy="141732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09160" y="1737360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303520" y="169164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Dense-city expansion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303520" y="20574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curb data + garages</a:t>
            </a:r>
            <a:endParaRPr lang="en-US" sz="1120" dirty="0"/>
          </a:p>
        </p:txBody>
      </p:sp>
      <p:sp>
        <p:nvSpPr>
          <p:cNvPr id="13" name="Shape 11"/>
          <p:cNvSpPr/>
          <p:nvPr/>
        </p:nvSpPr>
        <p:spPr>
          <a:xfrm>
            <a:off x="7680960" y="2130552"/>
            <a:ext cx="384048" cy="0"/>
          </a:xfrm>
          <a:prstGeom prst="line">
            <a:avLst/>
          </a:prstGeom>
          <a:noFill/>
          <a:ln w="17780">
            <a:solidFill>
              <a:srgbClr val="AAB4C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138160" y="1417320"/>
            <a:ext cx="3154680" cy="1417320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2700">
            <a:solidFill>
              <a:srgbClr val="DDE4EE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366760" y="1737360"/>
            <a:ext cx="502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961120" y="169164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Scale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961120" y="20574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6570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Personalized arrival planning</a:t>
            </a:r>
            <a:endParaRPr lang="en-US" sz="1120" dirty="0"/>
          </a:p>
        </p:txBody>
      </p:sp>
      <p:sp>
        <p:nvSpPr>
          <p:cNvPr id="18" name="Text 16"/>
          <p:cNvSpPr/>
          <p:nvPr/>
        </p:nvSpPr>
        <p:spPr>
          <a:xfrm>
            <a:off x="822960" y="370332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Activation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240280" y="3703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users who plan parking before Start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309360" y="3703319"/>
            <a:ext cx="1325880" cy="320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 quality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726680" y="370332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selected plan vs changed / abandoned plan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822960" y="457200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2240280" y="45720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unsupported claim rate + correction rate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6309360" y="4572000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A73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Outcome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726680" y="45720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522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successful arrival completion + walking handoff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594360" y="6519672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Google Maps Smart Arrival · AI Product Concept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11338560" y="651967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buNone/>
            </a:pPr>
            <a:r>
              <a:rPr lang="en-US" sz="750" dirty="0">
                <a:solidFill>
                  <a:srgbClr val="8A94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1079</Words>
  <Application>Microsoft Macintosh PowerPoint</Application>
  <PresentationFormat>Widescreen</PresentationFormat>
  <Paragraphs>197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Portfolio concept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Maps Smart Arrival — AI Product Concept</dc:title>
  <dc:subject>Google Maps Smart Arrival — AI Product Concept</dc:subject>
  <dc:creator>Maria Tkacheva</dc:creator>
  <cp:lastModifiedBy>Mariia Tkacheva</cp:lastModifiedBy>
  <cp:revision>3</cp:revision>
  <dcterms:created xsi:type="dcterms:W3CDTF">2026-10-11T23:58:00Z</dcterms:created>
  <dcterms:modified xsi:type="dcterms:W3CDTF">2026-10-12T00:09:28Z</dcterms:modified>
</cp:coreProperties>
</file>